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74" r:id="rId1"/>
  </p:sldMasterIdLst>
  <p:notesMasterIdLst>
    <p:notesMasterId r:id="rId31"/>
  </p:notesMasterIdLst>
  <p:sldIdLst>
    <p:sldId id="256" r:id="rId2"/>
    <p:sldId id="283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84" r:id="rId13"/>
    <p:sldId id="285" r:id="rId14"/>
    <p:sldId id="274" r:id="rId15"/>
    <p:sldId id="272" r:id="rId16"/>
    <p:sldId id="277" r:id="rId17"/>
    <p:sldId id="289" r:id="rId18"/>
    <p:sldId id="278" r:id="rId19"/>
    <p:sldId id="280" r:id="rId20"/>
    <p:sldId id="286" r:id="rId21"/>
    <p:sldId id="294" r:id="rId22"/>
    <p:sldId id="287" r:id="rId23"/>
    <p:sldId id="288" r:id="rId24"/>
    <p:sldId id="290" r:id="rId25"/>
    <p:sldId id="291" r:id="rId26"/>
    <p:sldId id="292" r:id="rId27"/>
    <p:sldId id="293" r:id="rId28"/>
    <p:sldId id="295" r:id="rId29"/>
    <p:sldId id="275" r:id="rId30"/>
  </p:sldIdLst>
  <p:sldSz cx="12192000" cy="6858000"/>
  <p:notesSz cx="6858000" cy="9144000"/>
  <p:embeddedFontLst>
    <p:embeddedFont>
      <p:font typeface="Y 너만을 비춤체" panose="020F0502020204030204" pitchFamily="34" charset="0"/>
      <p:regular r:id="rId32"/>
      <p:bold r:id="rId33"/>
      <p:italic r:id="rId34"/>
      <p:boldItalic r:id="rId35"/>
    </p:embeddedFont>
    <p:embeddedFont>
      <p:font typeface="Y SpotlightOTF" panose="020B0600000101010101" pitchFamily="34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A7"/>
    <a:srgbClr val="FFFFFF"/>
    <a:srgbClr val="396CA8"/>
    <a:srgbClr val="6182D6"/>
    <a:srgbClr val="3F68CD"/>
    <a:srgbClr val="004E97"/>
    <a:srgbClr val="3371AC"/>
    <a:srgbClr val="165DA0"/>
    <a:srgbClr val="108DEA"/>
    <a:srgbClr val="4DA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/>
    <p:restoredTop sz="94565"/>
  </p:normalViewPr>
  <p:slideViewPr>
    <p:cSldViewPr snapToGrid="0">
      <p:cViewPr>
        <p:scale>
          <a:sx n="116" d="100"/>
          <a:sy n="116" d="100"/>
        </p:scale>
        <p:origin x="440" y="104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21871454-4030-914D-BC8D-79A4D0E7D1E4}" type="datetime1">
              <a:rPr kumimoji="1" lang="ko-KR" altLang="en-US"/>
              <a:pPr>
                <a:defRPr/>
              </a:pPr>
              <a:t>2022. 5. 18.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AD8241B9-D058-494F-99CD-3593BCEABA2E}" type="slidenum">
              <a:rPr kumimoji="1" lang="ko-KR" altLang="en-US"/>
              <a:pPr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 너만을 비춤체"/>
        <a:ea typeface="Y 너만을 비춤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D8241B9-D058-494F-99CD-3593BCEABA2E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2337DE6-0EC0-1F4B-9C97-4D60AACE80AF}" type="datetime1">
              <a:rPr lang="ko-KR" altLang="en-US"/>
              <a:pPr lvl="0">
                <a:defRPr/>
              </a:pPr>
              <a:t>2022. 5. 18.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EAB9682-C94D-4E44-A1DF-02B49333101D}" type="datetime1">
              <a:rPr lang="ko-KR" altLang="en-US"/>
              <a:pPr lvl="0">
                <a:defRPr/>
              </a:pPr>
              <a:t>2022. 5. 18.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E7314B1-9B25-E94C-8D52-50DD48189262}" type="datetime1">
              <a:rPr lang="ko-KR" altLang="en-US"/>
              <a:pPr lvl="0">
                <a:defRPr/>
              </a:pPr>
              <a:t>2022. 5. 18.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46B9D-8357-43B8-A173-47D4B8D4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E757C-754A-4256-9135-618FD8A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A2D46-8F38-48EF-8A2D-E557D39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F7BF-BDC2-0742-86B4-E11EA3A15C13}" type="datetime1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09C1E-43F2-4092-9C8A-8807170B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3A6EB-AB0C-4803-A73A-2DEADE1A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8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0CF5808-14CC-C14F-9E67-B3E06FFE4913}" type="datetime1">
              <a:rPr lang="ko-KR" altLang="en-US"/>
              <a:pPr lvl="0">
                <a:defRPr/>
              </a:pPr>
              <a:t>2022. 5. 18.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C4B6AC-1CFC-7F40-A275-19683055660A}" type="datetime1">
              <a:rPr lang="ko-KR" altLang="en-US"/>
              <a:pPr lvl="0">
                <a:defRPr/>
              </a:pPr>
              <a:t>2022. 5. 18.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953C4-0E2E-E14F-9C1B-E590F71E2C9B}" type="datetime1">
              <a:rPr lang="ko-KR" altLang="en-US"/>
              <a:pPr lvl="0">
                <a:defRPr/>
              </a:pPr>
              <a:t>2022. 5. 18.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225792-7B2D-2D4E-AB26-F3085ACE7E27}" type="datetime1">
              <a:rPr lang="ko-KR" altLang="en-US"/>
              <a:pPr lvl="0">
                <a:defRPr/>
              </a:pPr>
              <a:t>2022. 5. 18.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A3250-1EAB-4C46-9FB1-3BF9CCCE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99A1-E5ED-AD44-B620-BD5933313466}" type="datetime1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7D4FA-3AE4-4539-8A30-72DF1A1A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BCB5E-75E3-4D44-938D-FAB27E0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F2D4-C8A3-4E34-BBDA-4D265541A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3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84C9E31-8978-0E4F-BC19-9E55B1788B17}" type="datetime1">
              <a:rPr lang="ko-KR" altLang="en-US"/>
              <a:pPr lvl="0">
                <a:defRPr/>
              </a:pPr>
              <a:t>2022. 5. 18.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675B22F-2F9A-CB4E-8685-749C54B76F86}" type="datetime1">
              <a:rPr lang="ko-KR" altLang="en-US"/>
              <a:pPr lvl="0">
                <a:defRPr/>
              </a:pPr>
              <a:t>2022. 5. 18.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958F2D4-C8A3-4E34-BBDA-4D265541A21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47303D75-FB05-724C-8060-BCA837E58A42}" type="datetime1">
              <a:rPr lang="ko-KR" altLang="en-US"/>
              <a:pPr>
                <a:defRPr/>
              </a:pPr>
              <a:t>2022. 5. 18.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 너만을 비춤체"/>
                <a:ea typeface="Y 너만을 비춤체"/>
              </a:defRPr>
            </a:lvl1pPr>
          </a:lstStyle>
          <a:p>
            <a:pPr>
              <a:defRPr/>
            </a:pPr>
            <a:fld id="{7958F2D4-C8A3-4E34-BBDA-4D265541A2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 너만을 비춤체"/>
          <a:ea typeface="Y 너만을 비춤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 너만을 비춤체"/>
          <a:ea typeface="Y 너만을 비춤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 너만을 비춤체"/>
          <a:ea typeface="Y 너만을 비춤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 너만을 비춤체"/>
          <a:ea typeface="Y 너만을 비춤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 너만을 비춤체"/>
          <a:ea typeface="Y 너만을 비춤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5" name="제목 개체 틀 1"/>
          <p:cNvSpPr txBox="1"/>
          <p:nvPr/>
        </p:nvSpPr>
        <p:spPr>
          <a:xfrm>
            <a:off x="2900554" y="2126937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2022 Software Design</a:t>
            </a:r>
          </a:p>
        </p:txBody>
      </p:sp>
      <p:sp>
        <p:nvSpPr>
          <p:cNvPr id="12" name="제목 개체 틀 1"/>
          <p:cNvSpPr txBox="1"/>
          <p:nvPr/>
        </p:nvSpPr>
        <p:spPr>
          <a:xfrm>
            <a:off x="1659244" y="2450103"/>
            <a:ext cx="8873512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공유 장바구니 시스템</a:t>
            </a:r>
            <a:endParaRPr kumimoji="0" lang="en-US" altLang="ko-KR" sz="72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Y 너만을 비춤체"/>
                <a:ea typeface="Y 너만을 비춤체"/>
              </a:defRPr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028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3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5" name="제목 개체 틀 1"/>
          <p:cNvSpPr txBox="1"/>
          <p:nvPr/>
        </p:nvSpPr>
        <p:spPr>
          <a:xfrm>
            <a:off x="2900555" y="3907431"/>
            <a:ext cx="6470165" cy="369332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조 같이 장봐요</a:t>
            </a:r>
          </a:p>
        </p:txBody>
      </p:sp>
      <p:sp>
        <p:nvSpPr>
          <p:cNvPr id="17" name="제목 개체 틀 1"/>
          <p:cNvSpPr txBox="1"/>
          <p:nvPr/>
        </p:nvSpPr>
        <p:spPr>
          <a:xfrm>
            <a:off x="2900554" y="4433218"/>
            <a:ext cx="6470165" cy="923330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20183085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이주원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20183043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김동현</a:t>
            </a:r>
          </a:p>
          <a:p>
            <a:pPr lvl="0" algn="ctr">
              <a:lnSpc>
                <a:spcPct val="100000"/>
              </a:lnSpc>
              <a:defRPr>
                <a:latin typeface="Y 너만을 비춤체"/>
                <a:ea typeface="Y 너만을 비춤체"/>
              </a:defRPr>
            </a:pPr>
            <a:r>
              <a:rPr lang="en-US" altLang="ko-KR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20183080</a:t>
            </a:r>
            <a:r>
              <a:rPr lang="ko-KR" altLang="en-US" sz="2000" dirty="0">
                <a:solidFill>
                  <a:prstClr val="white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이범석</a:t>
            </a:r>
            <a:endParaRPr lang="en-US" altLang="ko-KR" sz="2000" dirty="0">
              <a:solidFill>
                <a:prstClr val="white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대한 초대 링크를 지인의 연락처로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참가자 초대 전송 방식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(SMS,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대상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대상을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대상을 상대로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시스템에 초대 링크 전송을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SMS/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 공유 시스템은 공유 대상에게 초대 링크를 전송한다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카카오톡에 로그인이 되어있지 않고 카카오톡을 선택했다면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SMS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카카오톡 중 하나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선택을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3B6F1BCF-F739-C845-9AEE-DFDCC6D17AB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7DBCE9FD-E465-024B-9DAE-ADF2D58475B5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960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초대 링크를 통해 공유 장바구니에 참가가 가능하고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한 공유 장바구니에는 최대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명까지 참가가 가능하다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장바구니 비밀번호를 알고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그리고 참가자가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미만임과 동시에 공유 장바구니가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초대 링크에 해당하는 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참가자의 수가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 미만인지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기존의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참가자를 추가한 다음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9052" y="3066117"/>
            <a:ext cx="5878532" cy="2915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장바구니에 참가하기 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되어있지 않다면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“로그인 후 시도하세요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 생성되어 있지 않다면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장바구니가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삭제되어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참가자가 장바구니에 참가했을 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명을 초과하는 경우라면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“참가자가 가득 차 참가할 수 없습니다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</a:p>
          <a:p>
            <a:pPr lvl="2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0">
              <a:defRPr/>
            </a:pPr>
            <a:endParaRPr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49ECA83-BCFF-804F-8886-22A75E3285AF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BE92FE9-FC69-8147-B52D-ACCAF60CE69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8382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담기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상품을 담기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사전조건: 주최자, 참가자는 로그인 되어 있어야 하고 공유 장바구니가 등록되어 있어야 한다. 그리고 상품을 담을 장바구니가 공유 장바구니로 </a:t>
            </a:r>
          </a:p>
          <a:p>
            <a:pPr marL="914400" lvl="2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설정 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원하는 상품을 선택해 상품 담기를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상품을 담을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상품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상품을 추가하고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저장되었음을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담기로 되어있을 때 공유 장바구니가 삭제되면 자동으로 일반 장바구니 담기로 변경된다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552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공유장바구니 상품 빼기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공유 장바구니에 있는 상품을 빼기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로그인 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상품을 뺄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상품을 뺄 공유 장바구니를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참가자는 공유 장바구니에 있는 상품을 선택해 상품 빼기를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장바구니에서 선택된 상품을 삭제하고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저장한다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상품이 삭제되었음을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해당사항 없음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0">
              <a:defRPr/>
            </a:pP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0502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있는 상품을 구매한다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주최하는 공유 장바구니가 등록되어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결제금액이 최소금액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(19800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이상이어야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결제할 공유 장바구니 데이터를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결제금액이 최소금액 이상이라면 결제를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4.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시스템은 결제금액에 대한 결제를 실행한다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결제가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주최자가 구매하기를 선택했을 때 최소금액을 충족하지 못하면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"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최소금액을 충족하지 못했습니다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."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메시지를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AAAA8D7-7A66-E54C-B7BB-ACB652C536A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2596786-04E2-1546-9F68-13F02949712C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20777B51-384B-4F43-944C-12B08287AAA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5746D7E2-B7D6-E54E-8ED6-8C079C419D78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 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2AADE-EA1D-A546-B3F4-34221FA23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95" y="1041140"/>
            <a:ext cx="9182009" cy="528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652763"/>
              </p:ext>
            </p:extLst>
          </p:nvPr>
        </p:nvGraphicFramePr>
        <p:xfrm>
          <a:off x="2031216" y="4149181"/>
          <a:ext cx="8129568" cy="1948004"/>
        </p:xfrm>
        <a:graphic>
          <a:graphicData uri="http://schemas.openxmlformats.org/drawingml/2006/table">
            <a:tbl>
              <a:tblPr firstRow="1" bandRow="1"/>
              <a:tblGrid>
                <a:gridCol w="116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2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접근하기 위한 변수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171450" indent="-171450">
                        <a:buFontTx/>
                        <a:buChar char="-"/>
                        <a:defRPr/>
                      </a:pP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urlSharingSys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SMS/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 공유 시스템에 접근하기 위한 변수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paymentSys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결제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시스템에 접근하기 위한 변수</a:t>
                      </a:r>
                    </a:p>
                    <a:p>
                      <a:pPr marL="171450" indent="-171450">
                        <a:buFontTx/>
                        <a:buChar char="-"/>
                        <a:defRPr/>
                      </a:pP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addressSearchingSys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 검색 시스템에 접근하기 위한 변수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171450" indent="-171450">
                        <a:buFontTx/>
                        <a:buChar char="-"/>
                        <a:defRPr/>
                      </a:pP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loggedIn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로그인 여부를 확인하기 위한 변수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171450" indent="-171450">
                        <a:buFontTx/>
                        <a:buChar char="-"/>
                        <a:defRPr/>
                      </a:pP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userID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사용자의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unique ID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값을 저장하기 위한 변수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D75E855-EB24-3E40-9711-75031F8C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636" y="980012"/>
            <a:ext cx="4466728" cy="315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509361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SharedCartManager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1F0A2-6661-4FA3-9B9F-96422F560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08504"/>
              </p:ext>
            </p:extLst>
          </p:nvPr>
        </p:nvGraphicFramePr>
        <p:xfrm>
          <a:off x="3740708" y="1147636"/>
          <a:ext cx="8129568" cy="4884105"/>
        </p:xfrm>
        <a:graphic>
          <a:graphicData uri="http://schemas.openxmlformats.org/drawingml/2006/table">
            <a:tbl>
              <a:tblPr firstRow="1" bandRow="1"/>
              <a:tblGrid>
                <a:gridCol w="116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2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5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SharedCartManager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5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  <a:endParaRPr lang="en-US" altLang="ko-KR" sz="1500" b="1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createSharedCart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(string, string, string, int)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생성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주최자가 공유 장바구니 생성에 필요한 데이터들을 입력하면 그것이 유효한 데이터인지 확인 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입력된 데이터와 주최자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새로운 공유 장바구니에 저장하고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매니저에 등록을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deleteSharedCart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삭제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비밀번호 입력을 요청 후 입력된 비밀번호가 삭제할 공유 장바구니의 비밀번호와 동일하다면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매니저에 해당 장바구니 삭제를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inviteParticipant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참가자 초대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SMS/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카카오톡 공유 시스템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sharingSys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을 이용해 공유 대상을 선택하고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해당 공유 장바구니의 초대링크를 전송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joinCart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(int, int)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참가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이미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참가된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이용자가 아니고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50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명 미만이라면 장바구니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해당하는 공유 장바구니에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참가자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추가 후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매니저에 저장을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addProduct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담기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 상품을 담고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매니저에 저장을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removeProduct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Product)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 상품 빼기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선택한 공유 장바구니에서 상품을 빼고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매니저에 저장을 요청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pay(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결제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결제할 장바구니 데이터가 매개변수로 입력되면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공유 장바구니의 결제 금액을 계산하고 그 가격이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최소금액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19,800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원 이상이면 결제 시스템에 결제를 요청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login(string, string)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사용자가 입력한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와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PW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 DB System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에서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계정확인 후 로그인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.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로그인 성공 여부에 따라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 / 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getJoinedCarts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사용자가 참가한 공유 장바구니 리스트를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getOwnCarts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사용자가 주최자로 있는 공유 장바구니 리스트를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getProducts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keyword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 해당하는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 DB System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의 상품 리스트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main() : void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A0E56C1-F3F9-F548-B83B-B34A9397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0" y="2328856"/>
            <a:ext cx="3565988" cy="25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SharedCart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D2A92F3-12AA-4BE7-B24B-00A896739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454125"/>
              </p:ext>
            </p:extLst>
          </p:nvPr>
        </p:nvGraphicFramePr>
        <p:xfrm>
          <a:off x="4243259" y="2000483"/>
          <a:ext cx="7441950" cy="2822802"/>
        </p:xfrm>
        <a:graphic>
          <a:graphicData uri="http://schemas.openxmlformats.org/drawingml/2006/table">
            <a:tbl>
              <a:tblPr firstRow="1" bandRow="1"/>
              <a:tblGrid>
                <a:gridCol w="115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7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SharedCart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100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cartName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cartID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ID</a:t>
                      </a: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address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주소</a:t>
                      </a: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detailAddress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상세주소</a:t>
                      </a: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cartPassword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장바구니 비밀번호</a:t>
                      </a: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organizerID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주최자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participantIDs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참가자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를 리스트 형태로 저장</a:t>
                      </a: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products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상품데이터를 리스트 형태로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9A57331-E810-5C59-DFAB-9501899B5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" y="1892917"/>
            <a:ext cx="3072165" cy="30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19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60" y="528265"/>
            <a:ext cx="408537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Product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6DAF4-A83C-4033-9FDB-054144FBF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639165"/>
              </p:ext>
            </p:extLst>
          </p:nvPr>
        </p:nvGraphicFramePr>
        <p:xfrm>
          <a:off x="2064851" y="3951766"/>
          <a:ext cx="8062296" cy="1557408"/>
        </p:xfrm>
        <a:graphic>
          <a:graphicData uri="http://schemas.openxmlformats.org/drawingml/2006/table">
            <a:tbl>
              <a:tblPr firstRow="1" bandRow="1"/>
              <a:tblGrid>
                <a:gridCol w="115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7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19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72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productCnt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상품의 개수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productID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상품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ID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price :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F43DA3-DE28-604C-A920-79F86299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57" y="1532993"/>
            <a:ext cx="2677885" cy="206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/>
          <p:cNvSpPr txBox="1"/>
          <p:nvPr/>
        </p:nvSpPr>
        <p:spPr>
          <a:xfrm>
            <a:off x="1109010" y="1308570"/>
            <a:ext cx="98196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spc="6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CONTENTS</a:t>
            </a:r>
            <a:endParaRPr lang="ko-KR" altLang="en-US" sz="3200" spc="6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0" name="제목 개체 틀 1"/>
          <p:cNvSpPr txBox="1"/>
          <p:nvPr/>
        </p:nvSpPr>
        <p:spPr>
          <a:xfrm>
            <a:off x="2706506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</a:p>
        </p:txBody>
      </p:sp>
      <p:sp>
        <p:nvSpPr>
          <p:cNvPr id="11" name="제목 개체 틀 1"/>
          <p:cNvSpPr txBox="1"/>
          <p:nvPr/>
        </p:nvSpPr>
        <p:spPr>
          <a:xfrm>
            <a:off x="2189577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1469225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개체 틀 1"/>
          <p:cNvSpPr txBox="1"/>
          <p:nvPr/>
        </p:nvSpPr>
        <p:spPr>
          <a:xfrm>
            <a:off x="470497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</a:p>
        </p:txBody>
      </p:sp>
      <p:sp>
        <p:nvSpPr>
          <p:cNvPr id="15" name="제목 개체 틀 1"/>
          <p:cNvSpPr txBox="1"/>
          <p:nvPr/>
        </p:nvSpPr>
        <p:spPr>
          <a:xfrm>
            <a:off x="4188042" y="3591710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 err="1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명세서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351068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 txBox="1"/>
          <p:nvPr/>
        </p:nvSpPr>
        <p:spPr>
          <a:xfrm>
            <a:off x="6737987" y="2941070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04</a:t>
            </a:r>
          </a:p>
        </p:txBody>
      </p:sp>
      <p:sp>
        <p:nvSpPr>
          <p:cNvPr id="19" name="제목 개체 틀 1"/>
          <p:cNvSpPr txBox="1"/>
          <p:nvPr/>
        </p:nvSpPr>
        <p:spPr>
          <a:xfrm>
            <a:off x="5921588" y="3582185"/>
            <a:ext cx="222933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5516131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1"/>
          <p:cNvSpPr txBox="1"/>
          <p:nvPr/>
        </p:nvSpPr>
        <p:spPr>
          <a:xfrm>
            <a:off x="8782698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</a:p>
        </p:txBody>
      </p:sp>
      <p:sp>
        <p:nvSpPr>
          <p:cNvPr id="23" name="제목 개체 틀 1"/>
          <p:cNvSpPr txBox="1"/>
          <p:nvPr/>
        </p:nvSpPr>
        <p:spPr>
          <a:xfrm>
            <a:off x="8265769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클래스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설명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cxnSp>
        <p:nvCxnSpPr>
          <p:cNvPr id="24" name="직선 연결선 20"/>
          <p:cNvCxnSpPr/>
          <p:nvPr/>
        </p:nvCxnSpPr>
        <p:spPr>
          <a:xfrm flipH="1">
            <a:off x="7541810" y="2498957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개체 틀 1"/>
          <p:cNvSpPr txBox="1"/>
          <p:nvPr/>
        </p:nvSpPr>
        <p:spPr>
          <a:xfrm>
            <a:off x="629650" y="2950595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01</a:t>
            </a:r>
          </a:p>
        </p:txBody>
      </p:sp>
      <p:sp>
        <p:nvSpPr>
          <p:cNvPr id="32" name="제목 개체 틀 1"/>
          <p:cNvSpPr txBox="1"/>
          <p:nvPr/>
        </p:nvSpPr>
        <p:spPr>
          <a:xfrm>
            <a:off x="112721" y="3591710"/>
            <a:ext cx="1630392" cy="307777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주제 소개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8B3A5679-88E4-8E16-25D8-A176F8CC8EEC}"/>
              </a:ext>
            </a:extLst>
          </p:cNvPr>
          <p:cNvSpPr txBox="1"/>
          <p:nvPr/>
        </p:nvSpPr>
        <p:spPr>
          <a:xfrm>
            <a:off x="10630406" y="2949393"/>
            <a:ext cx="111346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>
                <a:ln w="9525">
                  <a:solidFill>
                    <a:srgbClr val="004E97"/>
                  </a:solidFill>
                </a:ln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</a:p>
        </p:txBody>
      </p:sp>
      <p:sp>
        <p:nvSpPr>
          <p:cNvPr id="27" name="제목 개체 틀 1">
            <a:extLst>
              <a:ext uri="{FF2B5EF4-FFF2-40B4-BE49-F238E27FC236}">
                <a16:creationId xmlns:a16="http://schemas.microsoft.com/office/drawing/2014/main" id="{4FEF3BDB-0D4A-8474-56BE-F9452F684F01}"/>
              </a:ext>
            </a:extLst>
          </p:cNvPr>
          <p:cNvSpPr txBox="1"/>
          <p:nvPr/>
        </p:nvSpPr>
        <p:spPr>
          <a:xfrm>
            <a:off x="10113477" y="3590508"/>
            <a:ext cx="1630392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시퀀스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sz="2000" dirty="0">
                <a:solidFill>
                  <a:srgbClr val="004E97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다이어그램</a:t>
            </a:r>
            <a:endParaRPr lang="en-US" altLang="ko-KR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cxnSp>
        <p:nvCxnSpPr>
          <p:cNvPr id="28" name="직선 연결선 20">
            <a:extLst>
              <a:ext uri="{FF2B5EF4-FFF2-40B4-BE49-F238E27FC236}">
                <a16:creationId xmlns:a16="http://schemas.microsoft.com/office/drawing/2014/main" id="{EF983ADA-B6AA-72E1-3B38-5CFA0B697648}"/>
              </a:ext>
            </a:extLst>
          </p:cNvPr>
          <p:cNvCxnSpPr/>
          <p:nvPr/>
        </p:nvCxnSpPr>
        <p:spPr>
          <a:xfrm flipH="1">
            <a:off x="9550750" y="2497755"/>
            <a:ext cx="810914" cy="2571750"/>
          </a:xfrm>
          <a:prstGeom prst="line">
            <a:avLst/>
          </a:prstGeom>
          <a:ln>
            <a:solidFill>
              <a:srgbClr val="004E9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20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05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4367751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3200" dirty="0" err="1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DBConnect</a:t>
            </a:r>
            <a:endParaRPr lang="en-US" altLang="ko-KR" sz="3200" dirty="0">
              <a:solidFill>
                <a:schemeClr val="dk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BB519F9-511C-453E-AECF-B3C02792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81599"/>
              </p:ext>
            </p:extLst>
          </p:nvPr>
        </p:nvGraphicFramePr>
        <p:xfrm>
          <a:off x="2052582" y="3315876"/>
          <a:ext cx="8086836" cy="2765455"/>
        </p:xfrm>
        <a:graphic>
          <a:graphicData uri="http://schemas.openxmlformats.org/drawingml/2006/table">
            <a:tbl>
              <a:tblPr firstRow="1" bandRow="1"/>
              <a:tblGrid>
                <a:gridCol w="116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3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96CA8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1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필드변수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coupangDBSystem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: Coupang DB System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에 접근하기 위한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85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b="1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메소드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+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executeQuery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쿼리를 실행할 때 호출하는 함수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순서대로 실행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의 결과 반환</a:t>
                      </a:r>
                    </a:p>
                    <a:p>
                      <a:pPr>
                        <a:defRPr/>
                      </a:pP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DBConnect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데이터베이스와 통신 시작</a:t>
                      </a:r>
                    </a:p>
                    <a:p>
                      <a:pPr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연결결과에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따라 성공하면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true,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에러가 나면 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false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반환</a:t>
                      </a:r>
                    </a:p>
                    <a:p>
                      <a:pPr>
                        <a:defRPr/>
                      </a:pPr>
                      <a:endParaRPr lang="ko-KR" altLang="en-US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DBClose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() : 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데이터베이스와의 연결 해제</a:t>
                      </a:r>
                    </a:p>
                    <a:p>
                      <a:pPr>
                        <a:defRPr/>
                      </a:pPr>
                      <a:endParaRPr lang="ko-KR" altLang="en-US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runQuery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(string) :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데이터베이스에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쿼리문을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전송하고 결과값 반환</a:t>
                      </a:r>
                      <a:endParaRPr lang="en-US" altLang="ko-KR" sz="1100" dirty="0">
                        <a:solidFill>
                          <a:schemeClr val="dk1"/>
                        </a:solidFill>
                        <a:latin typeface="Y SpotlightOTF" panose="020B0600000101010101" pitchFamily="34" charset="-127"/>
                        <a:ea typeface="Y SpotlightOTF" panose="020B0600000101010101" pitchFamily="34" charset="-127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  </a:t>
                      </a:r>
                      <a:r>
                        <a:rPr lang="ko-KR" altLang="en-US" sz="1100" dirty="0" err="1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쿼리문의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내용에 따라 데이터를 선택하여 가져오거나</a:t>
                      </a:r>
                      <a:r>
                        <a:rPr lang="en-US" altLang="ko-KR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dk1"/>
                          </a:solidFill>
                          <a:latin typeface="Y SpotlightOTF" panose="020B0600000101010101" pitchFamily="34" charset="-127"/>
                          <a:ea typeface="Y SpotlightOTF" panose="020B0600000101010101" pitchFamily="34" charset="-127"/>
                        </a:rPr>
                        <a:t> 입력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541BBC0-F501-D6A3-0161-53FD6218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051" y="1154452"/>
            <a:ext cx="4066734" cy="19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81187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U1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6E685C1-7279-2C66-D019-6459CE1F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345575"/>
            <a:ext cx="90678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2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846243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U2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C710643-CFF4-4EC0-DBD0-61909B95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086" y="1082262"/>
            <a:ext cx="8229828" cy="524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759559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U3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806FE56-89A7-9DEA-6C68-326F8FE7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14" y="1082262"/>
            <a:ext cx="7595591" cy="54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92117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U4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참가자 초대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0C2F3E6-8D22-338D-3838-CD14E9AB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85" y="1123505"/>
            <a:ext cx="8531649" cy="505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772369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U5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참가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D81A3-D2EC-6C44-A100-0EEE16FA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88" y="1051892"/>
            <a:ext cx="8637224" cy="52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0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477839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U6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담기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26AF48-7E03-CD46-B48A-29A0A92A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82" y="963825"/>
            <a:ext cx="6472390" cy="52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8" y="528265"/>
            <a:ext cx="8694656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U7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 상품 빼기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8204BFA-C81D-D37B-496E-0ED39AC2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96" y="1134869"/>
            <a:ext cx="7870408" cy="50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28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169DB320-852A-C147-82BB-6C6C2EC0F7A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06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03B36AA4-A349-CF41-83AF-FDA58BB75157}"/>
              </a:ext>
            </a:extLst>
          </p:cNvPr>
          <p:cNvSpPr txBox="1"/>
          <p:nvPr/>
        </p:nvSpPr>
        <p:spPr>
          <a:xfrm>
            <a:off x="1439159" y="528265"/>
            <a:ext cx="5057894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시퀀스 다이어그램 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– U8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4" name="그림 3" descr="텍스트, 실내, 명판이(가) 표시된 사진&#10;&#10;자동 생성된 설명">
            <a:extLst>
              <a:ext uri="{FF2B5EF4-FFF2-40B4-BE49-F238E27FC236}">
                <a16:creationId xmlns:a16="http://schemas.microsoft.com/office/drawing/2014/main" id="{78300794-9747-F84C-9B32-F4F97FB2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321" y="1078673"/>
            <a:ext cx="8891357" cy="5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9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0" y="-4283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2" name="제목 개체 틀 1"/>
          <p:cNvSpPr txBox="1"/>
          <p:nvPr/>
        </p:nvSpPr>
        <p:spPr>
          <a:xfrm>
            <a:off x="2201849" y="2875002"/>
            <a:ext cx="7961024" cy="1107996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72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Y SpotlightOTF" panose="020B0600000101010101" pitchFamily="34" charset="-127"/>
                <a:ea typeface="Y SpotlightOTF" panose="020B0600000101010101" pitchFamily="34" charset="-127"/>
              </a:rPr>
              <a:t>감사합니다</a:t>
            </a:r>
          </a:p>
        </p:txBody>
      </p:sp>
      <p:sp>
        <p:nvSpPr>
          <p:cNvPr id="13" name="평행 사변형 12"/>
          <p:cNvSpPr/>
          <p:nvPr/>
        </p:nvSpPr>
        <p:spPr>
          <a:xfrm flipH="1">
            <a:off x="660400" y="300518"/>
            <a:ext cx="1028701" cy="901700"/>
          </a:xfrm>
          <a:prstGeom prst="parallelogram">
            <a:avLst>
              <a:gd name="adj" fmla="val 9772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5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244117" y="2140891"/>
            <a:ext cx="6673441" cy="29911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로켓배송에 공유 장바구니 기능 추가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통해 초대된 다른 이용자가          같이 장바구니 담기 가능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참가자는 링크를 통해 초대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소유자가 마지막으로 결제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ko-KR" altLang="en-US" sz="2000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2846" y="2052927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2583" y="440741"/>
            <a:ext cx="4702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2032" y="4595544"/>
            <a:ext cx="3157744" cy="6869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7313" y="4003437"/>
            <a:ext cx="2867425" cy="15908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6573" y="4284109"/>
            <a:ext cx="1297112" cy="12971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36168" y="5672903"/>
            <a:ext cx="2097640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64438" y="5664772"/>
            <a:ext cx="1819381" cy="503006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</a:t>
            </a: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93BE1E11-B5B1-B841-94DD-03CD9DC29DBD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1" name="제목 개체 틀 1">
            <a:extLst>
              <a:ext uri="{FF2B5EF4-FFF2-40B4-BE49-F238E27FC236}">
                <a16:creationId xmlns:a16="http://schemas.microsoft.com/office/drawing/2014/main" id="{47ACABF9-4C7A-3544-8EE1-743E1135FFC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주제 선정 이유</a:t>
            </a:r>
            <a:endParaRPr lang="en-US" altLang="ko-KR" sz="2400"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3317" y="2252951"/>
            <a:ext cx="9997587" cy="21266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쿠팡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 배송 가능 금액 </a:t>
            </a:r>
            <a:r>
              <a:rPr lang="en-US" altLang="ko-KR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19800원 이상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로켓 배송으로 물건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구매시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6182D6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구매 금액을 충족하지 못하는 경우 불필요한 물품을      추가로 구매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해야 됨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다른 사람과 장바구니를 같이 </a:t>
            </a:r>
            <a:r>
              <a:rPr lang="ko-KR" altLang="en-US" sz="20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쓰게되면</a:t>
            </a:r>
            <a:r>
              <a:rPr lang="ko-KR" altLang="en-US" sz="20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로켓배송 필요금액을 충족해 이러한 불편함을     해소할 수 있음</a:t>
            </a:r>
          </a:p>
        </p:txBody>
      </p:sp>
      <p:pic>
        <p:nvPicPr>
          <p:cNvPr id="27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9765" y="4117594"/>
            <a:ext cx="3081414" cy="2069868"/>
          </a:xfrm>
          <a:prstGeom prst="rect">
            <a:avLst/>
          </a:prstGeom>
        </p:spPr>
      </p:pic>
      <p:sp>
        <p:nvSpPr>
          <p:cNvPr id="30" name="그래픽 20"/>
          <p:cNvSpPr/>
          <p:nvPr/>
        </p:nvSpPr>
        <p:spPr>
          <a:xfrm flipH="1">
            <a:off x="5079236" y="4149339"/>
            <a:ext cx="2750549" cy="848905"/>
          </a:xfrm>
          <a:custGeom>
            <a:avLst/>
            <a:gdLst>
              <a:gd name="connsiteX0" fmla="*/ 1507370 w 1507369"/>
              <a:gd name="connsiteY0" fmla="*/ 0 h 968787"/>
              <a:gd name="connsiteX1" fmla="*/ 179528 w 1507369"/>
              <a:gd name="connsiteY1" fmla="*/ 0 h 968787"/>
              <a:gd name="connsiteX2" fmla="*/ 179528 w 1507369"/>
              <a:gd name="connsiteY2" fmla="*/ 563126 h 968787"/>
              <a:gd name="connsiteX3" fmla="*/ 0 w 1507369"/>
              <a:gd name="connsiteY3" fmla="*/ 968787 h 968787"/>
              <a:gd name="connsiteX4" fmla="*/ 466882 w 1507369"/>
              <a:gd name="connsiteY4" fmla="*/ 634551 h 968787"/>
              <a:gd name="connsiteX5" fmla="*/ 1507370 w 1507369"/>
              <a:gd name="connsiteY5" fmla="*/ 634551 h 96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369" h="968787">
                <a:moveTo>
                  <a:pt x="1507370" y="0"/>
                </a:moveTo>
                <a:lnTo>
                  <a:pt x="179528" y="0"/>
                </a:lnTo>
                <a:lnTo>
                  <a:pt x="179528" y="563126"/>
                </a:lnTo>
                <a:lnTo>
                  <a:pt x="0" y="968787"/>
                </a:lnTo>
                <a:lnTo>
                  <a:pt x="466882" y="634551"/>
                </a:lnTo>
                <a:lnTo>
                  <a:pt x="1507370" y="634551"/>
                </a:lnTo>
                <a:close/>
              </a:path>
            </a:pathLst>
          </a:custGeom>
          <a:solidFill>
            <a:srgbClr val="004E97">
              <a:alpha val="100000"/>
            </a:srgbClr>
          </a:solidFill>
          <a:ln w="27536" cap="flat">
            <a:noFill/>
            <a:prstDash val="solid"/>
            <a:miter/>
          </a:ln>
        </p:spPr>
        <p:txBody>
          <a:bodyPr bIns="216000" anchor="t" anchorCtr="0"/>
          <a:lstStyle/>
          <a:p>
            <a:pPr marL="0" indent="0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FFFFFF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최소 주문 금액 미달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13710" y="4292314"/>
            <a:ext cx="3103651" cy="952500"/>
          </a:xfrm>
          <a:prstGeom prst="rect">
            <a:avLst/>
          </a:prstGeom>
          <a:ln w="76200">
            <a:solidFill>
              <a:srgbClr val="004E97"/>
            </a:solidFill>
          </a:ln>
        </p:spPr>
        <p:txBody>
          <a:bodyPr wrap="square"/>
          <a:lstStyle/>
          <a:p>
            <a:pPr>
              <a:defRPr/>
            </a:pPr>
            <a:endParaRPr dirty="0"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436B0F0C-C508-8245-8035-DC5C6C475CF3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4E92F481-B4F4-D44B-83EE-B1C2823E480D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9B6DA47-6B5F-4353-AC8A-2F68028B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315" y="1996756"/>
            <a:ext cx="2395266" cy="371044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6053F7A-6329-4931-80B6-4D6394B9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73" y="2190544"/>
            <a:ext cx="2075290" cy="363602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140" y="1510534"/>
            <a:ext cx="6012300" cy="541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Wingdings"/>
              <a:buChar char="§"/>
              <a:defRPr/>
            </a:pPr>
            <a:r>
              <a:rPr lang="ko-KR" altLang="en-US" sz="24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기능</a:t>
            </a:r>
          </a:p>
        </p:txBody>
      </p:sp>
      <p:pic>
        <p:nvPicPr>
          <p:cNvPr id="30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4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8428" y="2429409"/>
            <a:ext cx="3435144" cy="2951679"/>
          </a:xfrm>
          <a:prstGeom prst="rect">
            <a:avLst/>
          </a:prstGeom>
        </p:spPr>
      </p:pic>
      <p:sp>
        <p:nvSpPr>
          <p:cNvPr id="32" name="TextBox 19"/>
          <p:cNvSpPr txBox="1"/>
          <p:nvPr/>
        </p:nvSpPr>
        <p:spPr>
          <a:xfrm>
            <a:off x="1339793" y="5819804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</p:txBody>
      </p:sp>
      <p:sp>
        <p:nvSpPr>
          <p:cNvPr id="34" name="TextBox 19"/>
          <p:cNvSpPr txBox="1"/>
          <p:nvPr/>
        </p:nvSpPr>
        <p:spPr>
          <a:xfrm>
            <a:off x="5105060" y="5843776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친구초대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9210652" y="5822370"/>
            <a:ext cx="1981879" cy="392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결제</a:t>
            </a:r>
          </a:p>
        </p:txBody>
      </p:sp>
      <p:sp>
        <p:nvSpPr>
          <p:cNvPr id="36" name="오른쪽 화살표[R] 2"/>
          <p:cNvSpPr/>
          <p:nvPr/>
        </p:nvSpPr>
        <p:spPr>
          <a:xfrm>
            <a:off x="3596106" y="3774625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7" name="오른쪽 화살표[R] 2"/>
          <p:cNvSpPr/>
          <p:nvPr/>
        </p:nvSpPr>
        <p:spPr>
          <a:xfrm>
            <a:off x="8008000" y="3777193"/>
            <a:ext cx="776213" cy="4023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E9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R" altLang="en-US" sz="1800" b="0" i="0" u="none" strike="noStrike" kern="1200" cap="none" spc="0" normalizeH="0" baseline="0" dirty="0">
              <a:ln w="9525">
                <a:solidFill>
                  <a:srgbClr val="004E97"/>
                </a:solidFill>
              </a:ln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38" name="직사각형 33"/>
          <p:cNvSpPr/>
          <p:nvPr/>
        </p:nvSpPr>
        <p:spPr>
          <a:xfrm>
            <a:off x="1307689" y="2190544"/>
            <a:ext cx="2054028" cy="3657511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39" name="직사각형 33"/>
          <p:cNvSpPr/>
          <p:nvPr/>
        </p:nvSpPr>
        <p:spPr>
          <a:xfrm>
            <a:off x="4422573" y="2376243"/>
            <a:ext cx="3418325" cy="3013329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0" name="직사각형 33"/>
          <p:cNvSpPr/>
          <p:nvPr/>
        </p:nvSpPr>
        <p:spPr>
          <a:xfrm>
            <a:off x="8951315" y="1939175"/>
            <a:ext cx="2395266" cy="3757472"/>
          </a:xfrm>
          <a:prstGeom prst="rect">
            <a:avLst/>
          </a:prstGeom>
          <a:noFill/>
          <a:ln w="38100" cap="flat" cmpd="sng" algn="ctr">
            <a:solidFill>
              <a:srgbClr val="004E97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24" name="제목 개체 틀 1">
            <a:extLst>
              <a:ext uri="{FF2B5EF4-FFF2-40B4-BE49-F238E27FC236}">
                <a16:creationId xmlns:a16="http://schemas.microsoft.com/office/drawing/2014/main" id="{94A320B5-8DDA-F44C-97B5-FB32D9BE35B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01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5" name="제목 개체 틀 1">
            <a:extLst>
              <a:ext uri="{FF2B5EF4-FFF2-40B4-BE49-F238E27FC236}">
                <a16:creationId xmlns:a16="http://schemas.microsoft.com/office/drawing/2014/main" id="{E4035758-B1CA-134E-B173-D5F132B415F3}"/>
              </a:ext>
            </a:extLst>
          </p:cNvPr>
          <p:cNvSpPr txBox="1"/>
          <p:nvPr/>
        </p:nvSpPr>
        <p:spPr>
          <a:xfrm>
            <a:off x="1439161" y="528265"/>
            <a:ext cx="2947460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주제 소개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808262" y="1953866"/>
            <a:ext cx="744576" cy="1264580"/>
            <a:chOff x="808693" y="1781514"/>
            <a:chExt cx="744576" cy="1264580"/>
          </a:xfrm>
        </p:grpSpPr>
        <p:grpSp>
          <p:nvGrpSpPr>
            <p:cNvPr id="24" name="그룹 23"/>
            <p:cNvGrpSpPr/>
            <p:nvPr/>
          </p:nvGrpSpPr>
          <p:grpSpPr>
            <a:xfrm>
              <a:off x="1000958" y="1781514"/>
              <a:ext cx="360045" cy="972121"/>
              <a:chOff x="1782222" y="1620202"/>
              <a:chExt cx="360045" cy="972121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chemeClr val="lt1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Y SpotlightOTF" panose="020B0600000101010101" pitchFamily="34" charset="-127"/>
                  <a:ea typeface="Y SpotlightOTF" panose="020B0600000101010101" pitchFamily="34" charset="-127"/>
                </a:endParaRPr>
              </a:p>
            </p:txBody>
          </p:sp>
          <p:cxnSp>
            <p:nvCxnSpPr>
              <p:cNvPr id="28" name="직선 연결선 5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6"/>
              <p:cNvCxnSpPr>
                <a:stCxn id="27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7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8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808693" y="27546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>
                <a:defRPr/>
              </a:pPr>
              <a:r>
                <a:rPr lang="ko-KR" altLang="en-US" sz="1300" b="1" dirty="0">
                  <a:latin typeface="Y SpotlightOTF" panose="020B0600000101010101" pitchFamily="34" charset="-127"/>
                  <a:ea typeface="Y SpotlightOTF" panose="020B0600000101010101" pitchFamily="34" charset="-127"/>
                </a:rPr>
                <a:t>참가자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8262" y="4347477"/>
            <a:ext cx="744576" cy="1272286"/>
            <a:chOff x="808693" y="4288409"/>
            <a:chExt cx="744576" cy="1272286"/>
          </a:xfrm>
        </p:grpSpPr>
        <p:grpSp>
          <p:nvGrpSpPr>
            <p:cNvPr id="33" name="그룹 32"/>
            <p:cNvGrpSpPr/>
            <p:nvPr/>
          </p:nvGrpSpPr>
          <p:grpSpPr>
            <a:xfrm>
              <a:off x="1000958" y="4288409"/>
              <a:ext cx="360045" cy="972121"/>
              <a:chOff x="1782222" y="1620202"/>
              <a:chExt cx="360045" cy="972121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800225" y="1620202"/>
                <a:ext cx="324040" cy="324040"/>
              </a:xfrm>
              <a:prstGeom prst="ellipse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 dirty="0">
                  <a:solidFill>
                    <a:srgbClr val="FFFFFF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endParaRPr>
              </a:p>
            </p:txBody>
          </p:sp>
          <p:cxnSp>
            <p:nvCxnSpPr>
              <p:cNvPr id="36" name="직선 연결선 12"/>
              <p:cNvCxnSpPr/>
              <p:nvPr/>
            </p:nvCxnSpPr>
            <p:spPr>
              <a:xfrm>
                <a:off x="1782222" y="2139378"/>
                <a:ext cx="36004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7" name="직선 연결선 13"/>
              <p:cNvCxnSpPr>
                <a:stCxn id="35" idx="4"/>
              </p:cNvCxnSpPr>
              <p:nvPr/>
            </p:nvCxnSpPr>
            <p:spPr>
              <a:xfrm rot="5400000">
                <a:off x="1728216" y="2178271"/>
                <a:ext cx="46805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8" name="직선 연결선 14"/>
              <p:cNvCxnSpPr/>
              <p:nvPr/>
            </p:nvCxnSpPr>
            <p:spPr>
              <a:xfrm rot="5400000">
                <a:off x="1782223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39" name="직선 연결선 15"/>
              <p:cNvCxnSpPr/>
              <p:nvPr/>
            </p:nvCxnSpPr>
            <p:spPr>
              <a:xfrm rot="5400000" flipH="1">
                <a:off x="1962246" y="2412301"/>
                <a:ext cx="180022" cy="18002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34" name="TextBox 33"/>
            <p:cNvSpPr txBox="1"/>
            <p:nvPr/>
          </p:nvSpPr>
          <p:spPr>
            <a:xfrm>
              <a:off x="808693" y="5269230"/>
              <a:ext cx="744576" cy="2914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300" b="1" i="0" u="none" strike="noStrike" kern="1200" cap="none" spc="0" normalizeH="0" baseline="0" dirty="0">
                  <a:solidFill>
                    <a:srgbClr val="000000"/>
                  </a:solidFill>
                  <a:latin typeface="Y SpotlightOTF" panose="020B0600000101010101" pitchFamily="34" charset="-127"/>
                  <a:ea typeface="Y SpotlightOTF" panose="020B0600000101010101" pitchFamily="34" charset="-127"/>
                  <a:cs typeface="맑은 고딕"/>
                </a:rPr>
                <a:t>주최자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157104" y="2536693"/>
            <a:ext cx="1261792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29223" y="1716497"/>
            <a:ext cx="1261792" cy="52322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시스템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129097" y="4887279"/>
            <a:ext cx="1267655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DB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28279" y="5551517"/>
            <a:ext cx="1268474" cy="30777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결제 시스템</a:t>
            </a:r>
          </a:p>
        </p:txBody>
      </p:sp>
      <p:sp>
        <p:nvSpPr>
          <p:cNvPr id="46" name="타원 45"/>
          <p:cNvSpPr/>
          <p:nvPr/>
        </p:nvSpPr>
        <p:spPr>
          <a:xfrm>
            <a:off x="5088413" y="4439355"/>
            <a:ext cx="2015174" cy="528931"/>
          </a:xfrm>
          <a:prstGeom prst="ellipse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0" indent="0" algn="ctr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en-US" altLang="ko-KR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U6. </a:t>
            </a:r>
            <a:r>
              <a:rPr lang="ko-KR" altLang="en-US" sz="1200" b="1" dirty="0">
                <a:solidFill>
                  <a:schemeClr val="dk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상품 </a:t>
            </a:r>
            <a:r>
              <a:rPr lang="ko-KR" altLang="en-US" sz="1200" b="1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담기</a:t>
            </a:r>
            <a:endParaRPr lang="en-US" altLang="ko-KR" sz="1200" b="1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068692" y="2348514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U2.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생성</a:t>
            </a:r>
          </a:p>
        </p:txBody>
      </p:sp>
      <p:sp>
        <p:nvSpPr>
          <p:cNvPr id="48" name="타원 47"/>
          <p:cNvSpPr/>
          <p:nvPr/>
        </p:nvSpPr>
        <p:spPr>
          <a:xfrm>
            <a:off x="5068691" y="3429000"/>
            <a:ext cx="2069767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U4.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참가자 초대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  <a:cs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288691" y="1867312"/>
            <a:ext cx="1618735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U1.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로그인</a:t>
            </a:r>
          </a:p>
        </p:txBody>
      </p:sp>
      <p:sp>
        <p:nvSpPr>
          <p:cNvPr id="50" name="타원 49"/>
          <p:cNvSpPr/>
          <p:nvPr/>
        </p:nvSpPr>
        <p:spPr>
          <a:xfrm>
            <a:off x="5528431" y="5697473"/>
            <a:ext cx="1135138" cy="360045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U8.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결제</a:t>
            </a:r>
          </a:p>
        </p:txBody>
      </p:sp>
      <p:cxnSp>
        <p:nvCxnSpPr>
          <p:cNvPr id="52" name="직선 연결선 33"/>
          <p:cNvCxnSpPr>
            <a:cxnSpLocks/>
            <a:stCxn id="46" idx="2"/>
          </p:cNvCxnSpPr>
          <p:nvPr/>
        </p:nvCxnSpPr>
        <p:spPr>
          <a:xfrm flipH="1" flipV="1">
            <a:off x="1749866" y="2764810"/>
            <a:ext cx="3338547" cy="193901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35"/>
          <p:cNvCxnSpPr>
            <a:cxnSpLocks/>
            <a:stCxn id="46" idx="2"/>
          </p:cNvCxnSpPr>
          <p:nvPr/>
        </p:nvCxnSpPr>
        <p:spPr>
          <a:xfrm flipH="1">
            <a:off x="1647622" y="4703821"/>
            <a:ext cx="3440791" cy="2598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4" name="직선 연결선 37"/>
          <p:cNvCxnSpPr>
            <a:cxnSpLocks/>
            <a:stCxn id="48" idx="2"/>
          </p:cNvCxnSpPr>
          <p:nvPr/>
        </p:nvCxnSpPr>
        <p:spPr>
          <a:xfrm flipH="1">
            <a:off x="1645300" y="3645027"/>
            <a:ext cx="3423391" cy="116728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5" name="직선 연결선 39"/>
          <p:cNvCxnSpPr>
            <a:cxnSpLocks/>
            <a:stCxn id="49" idx="2"/>
          </p:cNvCxnSpPr>
          <p:nvPr/>
        </p:nvCxnSpPr>
        <p:spPr>
          <a:xfrm flipH="1">
            <a:off x="1471755" y="2047335"/>
            <a:ext cx="3816936" cy="2153222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6" name="직선 연결선 41"/>
          <p:cNvCxnSpPr>
            <a:cxnSpLocks/>
            <a:stCxn id="49" idx="2"/>
          </p:cNvCxnSpPr>
          <p:nvPr/>
        </p:nvCxnSpPr>
        <p:spPr>
          <a:xfrm flipH="1">
            <a:off x="1769219" y="2047335"/>
            <a:ext cx="3519472" cy="6775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7" name="직선 연결선 42"/>
          <p:cNvCxnSpPr>
            <a:cxnSpLocks/>
            <a:stCxn id="47" idx="2"/>
          </p:cNvCxnSpPr>
          <p:nvPr/>
        </p:nvCxnSpPr>
        <p:spPr>
          <a:xfrm flipH="1">
            <a:off x="1556426" y="2564541"/>
            <a:ext cx="3512266" cy="18507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8" name="직선 연결선 44"/>
          <p:cNvCxnSpPr>
            <a:stCxn id="34" idx="3"/>
            <a:endCxn id="50" idx="2"/>
          </p:cNvCxnSpPr>
          <p:nvPr/>
        </p:nvCxnSpPr>
        <p:spPr>
          <a:xfrm>
            <a:off x="1552838" y="5474031"/>
            <a:ext cx="3975593" cy="40346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59" name="직선 연결선 45"/>
          <p:cNvCxnSpPr>
            <a:stCxn id="50" idx="6"/>
            <a:endCxn id="44" idx="1"/>
          </p:cNvCxnSpPr>
          <p:nvPr/>
        </p:nvCxnSpPr>
        <p:spPr>
          <a:xfrm flipV="1">
            <a:off x="6663569" y="5705406"/>
            <a:ext cx="3464710" cy="17209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1" name="직선 연결선 47"/>
          <p:cNvCxnSpPr>
            <a:cxnSpLocks/>
            <a:stCxn id="46" idx="6"/>
            <a:endCxn id="41" idx="1"/>
          </p:cNvCxnSpPr>
          <p:nvPr/>
        </p:nvCxnSpPr>
        <p:spPr>
          <a:xfrm flipV="1">
            <a:off x="7103587" y="2690582"/>
            <a:ext cx="3053517" cy="2013239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2" name="직선 연결선 48"/>
          <p:cNvCxnSpPr>
            <a:cxnSpLocks/>
            <a:stCxn id="46" idx="6"/>
            <a:endCxn id="43" idx="1"/>
          </p:cNvCxnSpPr>
          <p:nvPr/>
        </p:nvCxnSpPr>
        <p:spPr>
          <a:xfrm>
            <a:off x="7103587" y="4703821"/>
            <a:ext cx="3025510" cy="33734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3" name="직선 연결선 49"/>
          <p:cNvCxnSpPr>
            <a:cxnSpLocks/>
            <a:stCxn id="49" idx="6"/>
            <a:endCxn id="42" idx="1"/>
          </p:cNvCxnSpPr>
          <p:nvPr/>
        </p:nvCxnSpPr>
        <p:spPr>
          <a:xfrm flipV="1">
            <a:off x="6907426" y="1978107"/>
            <a:ext cx="3221797" cy="692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67" name="직선 연결선 54"/>
          <p:cNvCxnSpPr>
            <a:cxnSpLocks/>
            <a:stCxn id="47" idx="6"/>
            <a:endCxn id="43" idx="1"/>
          </p:cNvCxnSpPr>
          <p:nvPr/>
        </p:nvCxnSpPr>
        <p:spPr>
          <a:xfrm>
            <a:off x="7068122" y="2564541"/>
            <a:ext cx="3060975" cy="24766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8" name="TextBox 67"/>
          <p:cNvSpPr txBox="1"/>
          <p:nvPr/>
        </p:nvSpPr>
        <p:spPr>
          <a:xfrm>
            <a:off x="2473656" y="1282319"/>
            <a:ext cx="7355553" cy="5377311"/>
          </a:xfrm>
          <a:prstGeom prst="rect">
            <a:avLst/>
          </a:prstGeom>
          <a:ln w="16510">
            <a:solidFill>
              <a:srgbClr val="000000"/>
            </a:solidFill>
          </a:ln>
        </p:spPr>
        <p:txBody>
          <a:bodyPr wrap="square" lIns="72009" tIns="36004" rIns="72009" bIns="5014982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시스템</a:t>
            </a:r>
          </a:p>
        </p:txBody>
      </p:sp>
      <p:cxnSp>
        <p:nvCxnSpPr>
          <p:cNvPr id="69" name="직선 연결선 57"/>
          <p:cNvCxnSpPr>
            <a:stCxn id="50" idx="6"/>
            <a:endCxn id="43" idx="1"/>
          </p:cNvCxnSpPr>
          <p:nvPr/>
        </p:nvCxnSpPr>
        <p:spPr>
          <a:xfrm flipV="1">
            <a:off x="6663569" y="5041168"/>
            <a:ext cx="3465528" cy="836328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4" name="TextBox 41"/>
          <p:cNvSpPr txBox="1"/>
          <p:nvPr/>
        </p:nvSpPr>
        <p:spPr>
          <a:xfrm>
            <a:off x="10130158" y="4048910"/>
            <a:ext cx="1268474" cy="520852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주소 검색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시스템</a:t>
            </a:r>
          </a:p>
        </p:txBody>
      </p:sp>
      <p:cxnSp>
        <p:nvCxnSpPr>
          <p:cNvPr id="75" name="직선 연결선 47"/>
          <p:cNvCxnSpPr>
            <a:cxnSpLocks/>
            <a:stCxn id="47" idx="6"/>
            <a:endCxn id="74" idx="1"/>
          </p:cNvCxnSpPr>
          <p:nvPr/>
        </p:nvCxnSpPr>
        <p:spPr>
          <a:xfrm>
            <a:off x="7068122" y="2564541"/>
            <a:ext cx="3062036" cy="174479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6" name="타원 46"/>
          <p:cNvSpPr/>
          <p:nvPr/>
        </p:nvSpPr>
        <p:spPr>
          <a:xfrm>
            <a:off x="5068692" y="2885970"/>
            <a:ext cx="1999430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U3.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삭제</a:t>
            </a:r>
          </a:p>
        </p:txBody>
      </p:sp>
      <p:cxnSp>
        <p:nvCxnSpPr>
          <p:cNvPr id="78" name="직선 연결선 42"/>
          <p:cNvCxnSpPr>
            <a:cxnSpLocks/>
            <a:stCxn id="76" idx="2"/>
          </p:cNvCxnSpPr>
          <p:nvPr/>
        </p:nvCxnSpPr>
        <p:spPr>
          <a:xfrm flipH="1">
            <a:off x="1637490" y="3101997"/>
            <a:ext cx="3431202" cy="1475406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0" name="직선 연결선 42"/>
          <p:cNvCxnSpPr>
            <a:cxnSpLocks/>
            <a:stCxn id="43" idx="1"/>
            <a:endCxn id="76" idx="6"/>
          </p:cNvCxnSpPr>
          <p:nvPr/>
        </p:nvCxnSpPr>
        <p:spPr>
          <a:xfrm flipH="1" flipV="1">
            <a:off x="7068122" y="3101997"/>
            <a:ext cx="3060975" cy="1939171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1" name="타원 47"/>
          <p:cNvSpPr/>
          <p:nvPr/>
        </p:nvSpPr>
        <p:spPr>
          <a:xfrm>
            <a:off x="5052949" y="3911971"/>
            <a:ext cx="2015174" cy="432054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U5.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참가</a:t>
            </a:r>
          </a:p>
        </p:txBody>
      </p:sp>
      <p:cxnSp>
        <p:nvCxnSpPr>
          <p:cNvPr id="82" name="직선 연결선 37"/>
          <p:cNvCxnSpPr>
            <a:cxnSpLocks/>
            <a:stCxn id="81" idx="2"/>
          </p:cNvCxnSpPr>
          <p:nvPr/>
        </p:nvCxnSpPr>
        <p:spPr>
          <a:xfrm flipH="1" flipV="1">
            <a:off x="1748952" y="2469744"/>
            <a:ext cx="3303997" cy="165825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83" name="직선 연결선 37"/>
          <p:cNvCxnSpPr>
            <a:cxnSpLocks/>
            <a:stCxn id="43" idx="1"/>
            <a:endCxn id="81" idx="6"/>
          </p:cNvCxnSpPr>
          <p:nvPr/>
        </p:nvCxnSpPr>
        <p:spPr>
          <a:xfrm flipH="1" flipV="1">
            <a:off x="7068123" y="4127998"/>
            <a:ext cx="3060974" cy="91317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6" name="TextBox 39"/>
          <p:cNvSpPr txBox="1"/>
          <p:nvPr/>
        </p:nvSpPr>
        <p:spPr>
          <a:xfrm>
            <a:off x="10152507" y="3183255"/>
            <a:ext cx="1257012" cy="491490"/>
          </a:xfrm>
          <a:prstGeom prst="rect">
            <a:avLst/>
          </a:prstGeom>
          <a:ln w="19050">
            <a:solidFill>
              <a:srgbClr val="000000">
                <a:alpha val="100000"/>
              </a:srgbClr>
            </a:solidFill>
          </a:ln>
        </p:spPr>
        <p:txBody>
          <a:bodyPr wrap="square" anchor="ctr" anchorCtr="0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SMS/</a:t>
            </a: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카카오톡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시스템</a:t>
            </a:r>
          </a:p>
        </p:txBody>
      </p:sp>
      <p:cxnSp>
        <p:nvCxnSpPr>
          <p:cNvPr id="87" name="직선 연결선 74"/>
          <p:cNvCxnSpPr>
            <a:cxnSpLocks/>
            <a:stCxn id="48" idx="6"/>
            <a:endCxn id="86" idx="1"/>
          </p:cNvCxnSpPr>
          <p:nvPr/>
        </p:nvCxnSpPr>
        <p:spPr>
          <a:xfrm flipV="1">
            <a:off x="7138458" y="3429000"/>
            <a:ext cx="3014049" cy="21602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8" name="타원 45"/>
          <p:cNvSpPr/>
          <p:nvPr/>
        </p:nvSpPr>
        <p:spPr>
          <a:xfrm>
            <a:off x="5088413" y="5048263"/>
            <a:ext cx="2015174" cy="55687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 anchorCtr="0"/>
          <a:lstStyle/>
          <a:p>
            <a:pPr marL="0" indent="0" algn="ctr" defTabSz="914400" rtl="0" eaLnBrk="1" latinLnBrk="1" hangingPunct="1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U7.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맑은 고딕"/>
              </a:rPr>
              <a:t>공유 장바구니 상품 빼기</a:t>
            </a:r>
          </a:p>
        </p:txBody>
      </p:sp>
      <p:cxnSp>
        <p:nvCxnSpPr>
          <p:cNvPr id="89" name="직선 연결선 35"/>
          <p:cNvCxnSpPr>
            <a:cxnSpLocks/>
            <a:stCxn id="88" idx="2"/>
          </p:cNvCxnSpPr>
          <p:nvPr/>
        </p:nvCxnSpPr>
        <p:spPr>
          <a:xfrm flipH="1" flipV="1">
            <a:off x="1607091" y="5213557"/>
            <a:ext cx="3481322" cy="113145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0" name="직선 연결선 35"/>
          <p:cNvCxnSpPr>
            <a:cxnSpLocks/>
            <a:stCxn id="88" idx="2"/>
          </p:cNvCxnSpPr>
          <p:nvPr/>
        </p:nvCxnSpPr>
        <p:spPr>
          <a:xfrm flipH="1" flipV="1">
            <a:off x="1749866" y="3142445"/>
            <a:ext cx="3338547" cy="2184257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91" name="직선 연결선 35"/>
          <p:cNvCxnSpPr>
            <a:cxnSpLocks/>
            <a:stCxn id="43" idx="1"/>
            <a:endCxn id="88" idx="6"/>
          </p:cNvCxnSpPr>
          <p:nvPr/>
        </p:nvCxnSpPr>
        <p:spPr>
          <a:xfrm flipH="1">
            <a:off x="7103587" y="5041168"/>
            <a:ext cx="3025510" cy="285534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4" name="제목 개체 틀 1">
            <a:extLst>
              <a:ext uri="{FF2B5EF4-FFF2-40B4-BE49-F238E27FC236}">
                <a16:creationId xmlns:a16="http://schemas.microsoft.com/office/drawing/2014/main" id="{B908D7F6-5CA6-0544-83B0-281217F0CE09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02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65" name="제목 개체 틀 1">
            <a:extLst>
              <a:ext uri="{FF2B5EF4-FFF2-40B4-BE49-F238E27FC236}">
                <a16:creationId xmlns:a16="http://schemas.microsoft.com/office/drawing/2014/main" id="{E6D85152-F6B4-8A41-B964-7F3256918DD1}"/>
              </a:ext>
            </a:extLst>
          </p:cNvPr>
          <p:cNvSpPr txBox="1"/>
          <p:nvPr/>
        </p:nvSpPr>
        <p:spPr>
          <a:xfrm>
            <a:off x="1439160" y="528265"/>
            <a:ext cx="3994167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7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3021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U1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참가자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주최자와 참가자가 로그인을 하기 위한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유스케이스이다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회원가입이 되어있는 상태여야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참가자에게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 입력 항목을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주최자와 참가자는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비밀번호를 입력 후 로그인을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 시스템에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비밀번호와 일치하는 계정이 있는지 확인을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 로그인 시스템은 입력된 ID, 비밀번호와 일치하는 계정이 있는지 확인한다.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로그인이 완료되었음을 보여준다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일치하지 않는 경우“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와 비밀번호가 올바르지 않습니다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＂메시지를 보여주고 재입력을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9BBEDD51-B01B-4D4E-B627-E9F3BE746968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6E0A6D61-BBC0-9546-A1A2-94800293E96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55880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U2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생성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 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배달 받을 주소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입력하고 공유 장바구니를 생성한다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공유 장바구니 정보 입력 항목을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이름을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이하로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457200" lvl="1" indent="0">
              <a:lnSpc>
                <a:spcPct val="130000"/>
              </a:lnSpc>
              <a:spcBef>
                <a:spcPts val="200"/>
              </a:spcBef>
              <a:buFont typeface="Arial"/>
              <a:buNone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배달 받을 주소와 </a:t>
            </a: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상세주소를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4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공유 장바구니에 설정할 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4자리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숫자</a:t>
            </a:r>
            <a:r>
              <a:rPr lang="ko-KR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비밀번호를 입력한다.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5.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공유 장바구니 생성을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입력된 공유 장바구니 정보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비밀번호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가 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    조건에 부합하는지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7.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시스템에 입력된 주소가 유효한지 확인을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8.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주소 검색 시스템은 주소가 유효한지 확인한다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9.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장바구니를 생성 후 장바구니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 등록한다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10.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생성되었음을 보여준다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044552"/>
            <a:ext cx="5742460" cy="19116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장바구니의 이름이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 넘으면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장바구니의 이름은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자리를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넘을 수 없습니다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유효한 주소가 아니라면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잘못된 주소입니다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비밀번호가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 숫자로 구성되어 있지 않다면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비밀번호는 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자리</a:t>
            </a:r>
            <a:endParaRPr lang="en-US" altLang="ko-KR" sz="12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      숫자로만 구성되어 있어야 합니다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.”</a:t>
            </a:r>
            <a:r>
              <a:rPr lang="ko-KR" altLang="en-US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메시지를 보여주고 재입력을 요청한다</a:t>
            </a:r>
            <a:r>
              <a:rPr lang="en-US" altLang="ko-KR" sz="12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ED1F588F-074D-3C45-9866-4C81A5536BC6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20" name="제목 개체 틀 1">
            <a:extLst>
              <a:ext uri="{FF2B5EF4-FFF2-40B4-BE49-F238E27FC236}">
                <a16:creationId xmlns:a16="http://schemas.microsoft.com/office/drawing/2014/main" id="{60FE269C-A4C3-8443-9336-0BDC882A225A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23888" y="6282600"/>
            <a:ext cx="109442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27"/>
          <p:cNvSpPr txBox="1"/>
          <p:nvPr/>
        </p:nvSpPr>
        <p:spPr>
          <a:xfrm>
            <a:off x="5524537" y="6420776"/>
            <a:ext cx="1142942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buNone/>
              <a:defRPr sz="1600" b="0" kern="1200">
                <a:solidFill>
                  <a:srgbClr val="FFE65A"/>
                </a:solidFill>
                <a:latin typeface="Y 너만을 비춤체OTF"/>
                <a:ea typeface="Y 너만을 비춤체OTF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2022 Software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832871" y="6272046"/>
            <a:ext cx="2743200" cy="365125"/>
          </a:xfrm>
        </p:spPr>
        <p:txBody>
          <a:bodyPr/>
          <a:lstStyle/>
          <a:p>
            <a:pPr lvl="0">
              <a:defRPr/>
            </a:pPr>
            <a:fld id="{7958F2D4-C8A3-4E34-BBDA-4D265541A213}" type="slidenum">
              <a:rPr lang="en-US" altLang="en-US">
                <a:solidFill>
                  <a:schemeClr val="tx1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tx1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16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603043" y="6293155"/>
            <a:ext cx="415530" cy="34401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004E9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004E97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pic>
        <p:nvPicPr>
          <p:cNvPr id="23" name="Picture 4" descr="대학안내 &gt; 상징/UI &gt; 심볼/로고/지정서체/시그니처 - 창원대학교"/>
          <p:cNvPicPr>
            <a:picLocks noChangeAspect="1" noChangeArrowheads="1"/>
          </p:cNvPicPr>
          <p:nvPr/>
        </p:nvPicPr>
        <p:blipFill rotWithShape="1">
          <a:blip r:embed="rId2"/>
          <a:srcRect b="17210"/>
          <a:stretch>
            <a:fillRect/>
          </a:stretch>
        </p:blipFill>
        <p:spPr>
          <a:xfrm>
            <a:off x="11378453" y="110454"/>
            <a:ext cx="718828" cy="59511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31846" y="1334752"/>
            <a:ext cx="10944225" cy="49073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ID: U3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공유 장바구니 삭제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액터명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장바구니 </a:t>
            </a:r>
            <a:r>
              <a:rPr lang="en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endParaRPr lang="ko-KR" altLang="en-US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유스케이스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개요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자신이 만든 공유 장바구니 중 하나를 선택해 삭제한다</a:t>
            </a:r>
            <a:r>
              <a:rPr lang="en-US" altLang="ko-KR" sz="1300" dirty="0"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사전조건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주최자는 </a:t>
            </a:r>
            <a:r>
              <a:rPr lang="ko-KR" altLang="en-US" sz="1300" dirty="0" err="1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로그인되어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있어야 하고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장바구니가 등록되어 있어야 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이벤트흐름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정상 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1.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주최자의 공유 장바구니 데이터를 조회하고 가져온다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2.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등록한 공유 장바구니 중 하나를 선택한다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3.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선택한 공유 장바구니의 삭제를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4.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주최자에게 비밀번호 입력을 요청한다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5.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주최자는 비밀번호를 입력한다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6.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공유 장바구니에 설정된 비밀번호와 동일한지 확인한다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  <a:spcBef>
                <a:spcPts val="200"/>
              </a:spcBef>
              <a:defRPr/>
            </a:pP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	7.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 장바구니 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에서 선택한 공유 장바구니를 삭제한다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30000"/>
              </a:lnSpc>
              <a:spcBef>
                <a:spcPts val="200"/>
              </a:spcBef>
              <a:buFont typeface="Courier New" panose="02070309020205020404" pitchFamily="49" charset="0"/>
              <a:buChar char="o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선택흐름</a:t>
            </a:r>
            <a:r>
              <a:rPr lang="en-US" altLang="ko-KR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:</a:t>
            </a:r>
          </a:p>
          <a:p>
            <a:pPr marL="1257300" lvl="2" indent="-342900">
              <a:lnSpc>
                <a:spcPct val="130000"/>
              </a:lnSpc>
              <a:spcBef>
                <a:spcPts val="200"/>
              </a:spcBef>
              <a:buFont typeface="Wingdings" pitchFamily="2" charset="2"/>
              <a:buChar char="§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Y SpotlightOTF" panose="020B0600000101010101" pitchFamily="34" charset="-127"/>
                <a:ea typeface="Y SpotlightOTF" panose="020B0600000101010101" pitchFamily="34" charset="-127"/>
              </a:rPr>
              <a:t>비밀번호를 잘못 입력했다면 "비밀번호를 잘못 입력했습니다." 메시지를 보여주고 재입력을 요청한다.</a:t>
            </a: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spcBef>
                <a:spcPts val="200"/>
              </a:spcBef>
              <a:buFont typeface="Arial"/>
              <a:buChar char="•"/>
              <a:defRPr/>
            </a:pPr>
            <a:endParaRPr lang="en-US" altLang="ko-KR" sz="1300" dirty="0">
              <a:solidFill>
                <a:srgbClr val="000000"/>
              </a:solidFill>
              <a:latin typeface="Y SpotlightOTF" panose="020B0600000101010101" pitchFamily="34" charset="-127"/>
              <a:ea typeface="Y SpotlightOTF" panose="020B0600000101010101" pitchFamily="34" charset="-127"/>
            </a:endParaRPr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EA80EEB5-B41B-3D45-B316-3D9A10A29E31}"/>
              </a:ext>
            </a:extLst>
          </p:cNvPr>
          <p:cNvSpPr txBox="1"/>
          <p:nvPr/>
        </p:nvSpPr>
        <p:spPr>
          <a:xfrm>
            <a:off x="603043" y="466711"/>
            <a:ext cx="920957" cy="61555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4000" dirty="0">
                <a:ln w="9525">
                  <a:solidFill>
                    <a:srgbClr val="004E97">
                      <a:alpha val="80000"/>
                    </a:srgbClr>
                  </a:solidFill>
                </a:ln>
                <a:noFill/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03</a:t>
            </a:r>
            <a:endParaRPr lang="ko-KR" altLang="en-US" sz="4000" dirty="0">
              <a:ln w="9525">
                <a:solidFill>
                  <a:srgbClr val="004E97">
                    <a:alpha val="80000"/>
                  </a:srgbClr>
                </a:solidFill>
              </a:ln>
              <a:noFill/>
              <a:latin typeface="Y SpotlightOTF" panose="020B0600000101010101" pitchFamily="34" charset="-127"/>
              <a:ea typeface="Y SpotlightOTF" panose="020B0600000101010101" pitchFamily="34" charset="-127"/>
              <a:cs typeface="+mn-cs"/>
            </a:endParaRPr>
          </a:p>
        </p:txBody>
      </p:sp>
      <p:sp>
        <p:nvSpPr>
          <p:cNvPr id="15" name="제목 개체 틀 1">
            <a:extLst>
              <a:ext uri="{FF2B5EF4-FFF2-40B4-BE49-F238E27FC236}">
                <a16:creationId xmlns:a16="http://schemas.microsoft.com/office/drawing/2014/main" id="{8785EF4F-E158-ED46-85BA-F3D44E23A219}"/>
              </a:ext>
            </a:extLst>
          </p:cNvPr>
          <p:cNvSpPr txBox="1"/>
          <p:nvPr/>
        </p:nvSpPr>
        <p:spPr>
          <a:xfrm>
            <a:off x="1439160" y="528265"/>
            <a:ext cx="3258345" cy="492443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YtestOTF Bold"/>
                <a:ea typeface="YtestOTF Bold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유스케이스</a:t>
            </a:r>
            <a:r>
              <a:rPr lang="ko-KR" altLang="en-US" sz="3200" dirty="0">
                <a:solidFill>
                  <a:prstClr val="black"/>
                </a:solidFill>
                <a:latin typeface="Y SpotlightOTF" panose="020B0600000101010101" pitchFamily="34" charset="-127"/>
                <a:ea typeface="Y SpotlightOTF" panose="020B0600000101010101" pitchFamily="34" charset="-127"/>
                <a:cs typeface="+mn-cs"/>
              </a:rPr>
              <a:t> 명세서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KT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CDC8"/>
      </a:accent1>
      <a:accent2>
        <a:srgbClr val="2963FF"/>
      </a:accent2>
      <a:accent3>
        <a:srgbClr val="9970FF"/>
      </a:accent3>
      <a:accent4>
        <a:srgbClr val="FF875E"/>
      </a:accent4>
      <a:accent5>
        <a:srgbClr val="FFE65A"/>
      </a:accent5>
      <a:accent6>
        <a:srgbClr val="000000"/>
      </a:accent6>
      <a:hlink>
        <a:srgbClr val="28CDC8"/>
      </a:hlink>
      <a:folHlink>
        <a:srgbClr val="9970FF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2109</Words>
  <Application>Microsoft Macintosh PowerPoint</Application>
  <PresentationFormat>와이드스크린</PresentationFormat>
  <Paragraphs>382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Y 너만을 비춤체</vt:lpstr>
      <vt:lpstr>Y SpotlightOTF</vt:lpstr>
      <vt:lpstr>Arial</vt:lpstr>
      <vt:lpstr>Wingdings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이주원</dc:creator>
  <cp:lastModifiedBy>이주원</cp:lastModifiedBy>
  <cp:revision>533</cp:revision>
  <dcterms:created xsi:type="dcterms:W3CDTF">2022-03-20T13:05:20Z</dcterms:created>
  <dcterms:modified xsi:type="dcterms:W3CDTF">2022-05-18T03:44:50Z</dcterms:modified>
  <cp:version/>
</cp:coreProperties>
</file>